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9" r:id="rId5"/>
    <p:sldId id="281" r:id="rId6"/>
    <p:sldId id="295" r:id="rId7"/>
    <p:sldId id="296" r:id="rId8"/>
    <p:sldId id="283" r:id="rId9"/>
    <p:sldId id="284" r:id="rId10"/>
    <p:sldId id="286" r:id="rId11"/>
    <p:sldId id="287" r:id="rId12"/>
    <p:sldId id="297" r:id="rId13"/>
    <p:sldId id="301" r:id="rId14"/>
    <p:sldId id="300" r:id="rId15"/>
    <p:sldId id="298" r:id="rId16"/>
    <p:sldId id="299" r:id="rId17"/>
    <p:sldId id="259" r:id="rId18"/>
    <p:sldId id="302" r:id="rId19"/>
    <p:sldId id="303" r:id="rId20"/>
    <p:sldId id="304" r:id="rId21"/>
    <p:sldId id="306" r:id="rId22"/>
    <p:sldId id="307" r:id="rId23"/>
    <p:sldId id="311" r:id="rId24"/>
    <p:sldId id="312" r:id="rId25"/>
    <p:sldId id="313" r:id="rId26"/>
    <p:sldId id="308" r:id="rId27"/>
    <p:sldId id="309" r:id="rId28"/>
    <p:sldId id="310" r:id="rId29"/>
    <p:sldId id="305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3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90872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LG42 IBS2.1 Oogsten, complexe machines.</a:t>
            </a:r>
          </a:p>
          <a:p>
            <a:r>
              <a:rPr lang="nl-NL" sz="4000" dirty="0" smtClean="0"/>
              <a:t>Bedrijfseconomie – les 1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kosten heeft een machine?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4929411"/>
          </a:xfrm>
        </p:spPr>
        <p:txBody>
          <a:bodyPr/>
          <a:lstStyle/>
          <a:p>
            <a:endParaRPr lang="nl-NL" dirty="0"/>
          </a:p>
          <a:p>
            <a:r>
              <a:rPr lang="nl-NL" dirty="0" smtClean="0"/>
              <a:t>Kunnen we een onderverdeling maken?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3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Afschrijving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afschrijving?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5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6528" y="80628"/>
            <a:ext cx="7005464" cy="648072"/>
          </a:xfrm>
        </p:spPr>
        <p:txBody>
          <a:bodyPr/>
          <a:lstStyle/>
          <a:p>
            <a:r>
              <a:rPr lang="nl-NL" dirty="0" smtClean="0"/>
              <a:t>Waardevermindering productiemiddelen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709300"/>
            <a:ext cx="6635080" cy="4929411"/>
          </a:xfrm>
        </p:spPr>
        <p:txBody>
          <a:bodyPr/>
          <a:lstStyle/>
          <a:p>
            <a:r>
              <a:rPr lang="nl-NL" dirty="0" smtClean="0"/>
              <a:t>Gebruik (of juist niet)</a:t>
            </a:r>
          </a:p>
          <a:p>
            <a:r>
              <a:rPr lang="nl-NL" dirty="0" smtClean="0"/>
              <a:t>Slijtage</a:t>
            </a:r>
          </a:p>
          <a:p>
            <a:r>
              <a:rPr lang="nl-NL" dirty="0" smtClean="0"/>
              <a:t>Modernere machines</a:t>
            </a:r>
          </a:p>
          <a:p>
            <a:r>
              <a:rPr lang="nl-NL" dirty="0" smtClean="0"/>
              <a:t>Lineaire afschrijving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80928"/>
            <a:ext cx="6300192" cy="39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116767"/>
            <a:ext cx="6635080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Degressief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88641"/>
            <a:ext cx="4927476" cy="31526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" y="3485328"/>
            <a:ext cx="5210904" cy="32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Aanschafwaarde</a:t>
            </a:r>
          </a:p>
          <a:p>
            <a:r>
              <a:rPr lang="nl-NL" dirty="0" smtClean="0"/>
              <a:t>Vervangingswaarde</a:t>
            </a:r>
          </a:p>
          <a:p>
            <a:r>
              <a:rPr lang="nl-NL" dirty="0" smtClean="0"/>
              <a:t>Boekwaarde</a:t>
            </a:r>
          </a:p>
          <a:p>
            <a:r>
              <a:rPr lang="nl-NL" dirty="0" smtClean="0"/>
              <a:t>(economische) levensduur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Je geeft het geld niet uit!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93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Levensduur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Technische levensduur</a:t>
            </a:r>
          </a:p>
          <a:p>
            <a:r>
              <a:rPr lang="nl-NL" dirty="0" smtClean="0"/>
              <a:t>Economische levensduur</a:t>
            </a:r>
          </a:p>
          <a:p>
            <a:r>
              <a:rPr lang="nl-NL" dirty="0" smtClean="0"/>
              <a:t>Gebruiksuren </a:t>
            </a:r>
          </a:p>
          <a:p>
            <a:pPr lvl="1"/>
            <a:r>
              <a:rPr lang="nl-NL" dirty="0" smtClean="0"/>
              <a:t>Totaal</a:t>
            </a:r>
          </a:p>
          <a:p>
            <a:pPr lvl="1"/>
            <a:r>
              <a:rPr lang="nl-NL" dirty="0" smtClean="0"/>
              <a:t>Per jaar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39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manieren van afschrijven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4005064"/>
            <a:ext cx="6635080" cy="492941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60240" y="1372589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nl-NL" sz="3600" u="sng" dirty="0" smtClean="0"/>
              <a:t>Vervangingswaarde </a:t>
            </a:r>
            <a:r>
              <a:rPr lang="nl-NL" sz="3600" u="sng" dirty="0"/>
              <a:t>– restwaarde</a:t>
            </a:r>
            <a:endParaRPr lang="nl-NL" sz="3600" dirty="0"/>
          </a:p>
          <a:p>
            <a:r>
              <a:rPr lang="nl-NL" sz="3600" dirty="0"/>
              <a:t>	Economische levensduur</a:t>
            </a:r>
          </a:p>
          <a:p>
            <a:r>
              <a:rPr lang="nl-NL" sz="3600" dirty="0"/>
              <a:t>2. Vast percentage van de </a:t>
            </a:r>
            <a:r>
              <a:rPr lang="nl-NL" sz="3600" dirty="0" smtClean="0"/>
              <a:t>vervangingswaarde</a:t>
            </a:r>
            <a:endParaRPr lang="nl-NL" sz="3600" dirty="0"/>
          </a:p>
          <a:p>
            <a:r>
              <a:rPr lang="nl-NL" sz="3600" dirty="0"/>
              <a:t>3. Vast percentage van de boekwaarde</a:t>
            </a:r>
          </a:p>
        </p:txBody>
      </p:sp>
    </p:spTree>
    <p:extLst>
      <p:ext uri="{BB962C8B-B14F-4D97-AF65-F5344CB8AC3E}">
        <p14:creationId xmlns:p14="http://schemas.microsoft.com/office/powerpoint/2010/main" val="24782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de opgaven.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opgave 1 t/m 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8" y="1700808"/>
            <a:ext cx="897488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90" y="1556792"/>
            <a:ext cx="8349646" cy="321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ben ik?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Elon van Erp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60" y="476672"/>
            <a:ext cx="2160240" cy="27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3" y="2204864"/>
            <a:ext cx="8201517" cy="228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Rentekosten.</a:t>
            </a:r>
          </a:p>
          <a:p>
            <a:pPr lvl="1"/>
            <a:r>
              <a:rPr lang="nl-NL" dirty="0" smtClean="0"/>
              <a:t>Geld lenen kost geld</a:t>
            </a:r>
          </a:p>
          <a:p>
            <a:pPr lvl="1"/>
            <a:r>
              <a:rPr lang="nl-NL" dirty="0" smtClean="0"/>
              <a:t>Eigen geld moet iets opleveren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80928"/>
            <a:ext cx="6300192" cy="39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Rentekosten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29411"/>
          </a:xfrm>
        </p:spPr>
        <p:txBody>
          <a:bodyPr/>
          <a:lstStyle/>
          <a:p>
            <a:pPr marL="0" indent="0">
              <a:buNone/>
            </a:pPr>
            <a:endParaRPr lang="nl-NL" u="sng" dirty="0" smtClean="0"/>
          </a:p>
          <a:p>
            <a:pPr marL="0" indent="0">
              <a:buNone/>
            </a:pPr>
            <a:r>
              <a:rPr lang="nl-NL" u="sng" dirty="0" smtClean="0"/>
              <a:t>Aanschafwaarde + Restwaarde</a:t>
            </a:r>
            <a:r>
              <a:rPr lang="nl-NL" dirty="0" smtClean="0"/>
              <a:t>     x de rentevoet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48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opdracht 6 t/m 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40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7467600" cy="16954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036218"/>
            <a:ext cx="75819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40137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vaste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Reparatie en onderhoud (5%)</a:t>
            </a:r>
          </a:p>
          <a:p>
            <a:r>
              <a:rPr lang="nl-NL" dirty="0" smtClean="0"/>
              <a:t>Arbeid eigen onderhoud (3%)</a:t>
            </a:r>
          </a:p>
          <a:p>
            <a:r>
              <a:rPr lang="nl-NL" dirty="0" smtClean="0"/>
              <a:t>Banden (?)</a:t>
            </a:r>
          </a:p>
          <a:p>
            <a:r>
              <a:rPr lang="nl-NL" dirty="0" smtClean="0"/>
              <a:t>Onroerend goed (1,6%)</a:t>
            </a:r>
          </a:p>
          <a:p>
            <a:r>
              <a:rPr lang="nl-NL" dirty="0" smtClean="0"/>
              <a:t>Verzekering (1,3%)</a:t>
            </a:r>
          </a:p>
          <a:p>
            <a:r>
              <a:rPr lang="nl-NL" dirty="0" smtClean="0"/>
              <a:t>Algemene kosten (2,1%)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81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Totale vaste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Totale vaste kosten per jaar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195736" y="1930002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Afschrijving per jaar</a:t>
            </a:r>
          </a:p>
          <a:p>
            <a:r>
              <a:rPr lang="nl-NL" dirty="0" smtClean="0"/>
              <a:t>Gemiddelde rentekosten per jaar</a:t>
            </a:r>
            <a:endParaRPr lang="nl-NL" dirty="0"/>
          </a:p>
          <a:p>
            <a:r>
              <a:rPr lang="nl-NL" dirty="0" smtClean="0"/>
              <a:t>Reparatie </a:t>
            </a:r>
            <a:r>
              <a:rPr lang="nl-NL" dirty="0"/>
              <a:t>en </a:t>
            </a:r>
            <a:r>
              <a:rPr lang="nl-NL" dirty="0" smtClean="0"/>
              <a:t>onderhoud</a:t>
            </a:r>
            <a:endParaRPr lang="nl-NL" dirty="0"/>
          </a:p>
          <a:p>
            <a:r>
              <a:rPr lang="nl-NL" dirty="0" smtClean="0"/>
              <a:t>Banden</a:t>
            </a:r>
            <a:endParaRPr lang="nl-NL" dirty="0"/>
          </a:p>
          <a:p>
            <a:r>
              <a:rPr lang="nl-NL" dirty="0"/>
              <a:t>Arbeid eigen </a:t>
            </a:r>
            <a:r>
              <a:rPr lang="nl-NL" dirty="0" smtClean="0"/>
              <a:t>onderhoud</a:t>
            </a:r>
            <a:endParaRPr lang="nl-NL" dirty="0"/>
          </a:p>
          <a:p>
            <a:r>
              <a:rPr lang="nl-NL" dirty="0"/>
              <a:t>Onroerend goed </a:t>
            </a:r>
          </a:p>
          <a:p>
            <a:r>
              <a:rPr lang="nl-NL" dirty="0" smtClean="0"/>
              <a:t>Verzekering</a:t>
            </a:r>
            <a:endParaRPr lang="nl-NL" dirty="0"/>
          </a:p>
          <a:p>
            <a:r>
              <a:rPr lang="nl-NL" u="sng" dirty="0"/>
              <a:t>Algemene kosten </a:t>
            </a:r>
            <a:r>
              <a:rPr lang="nl-NL" u="sng" dirty="0" smtClean="0"/>
              <a:t>                                                +</a:t>
            </a:r>
          </a:p>
          <a:p>
            <a:r>
              <a:rPr lang="nl-NL" dirty="0" smtClean="0"/>
              <a:t>Totale vaste kosten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88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Totale vaste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Totale vaste kosten per uur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Gebruiksuren.</a:t>
            </a:r>
          </a:p>
          <a:p>
            <a:pPr marL="0" indent="0">
              <a:buNone/>
            </a:pPr>
            <a:r>
              <a:rPr lang="nl-NL" dirty="0" smtClean="0"/>
              <a:t>Hoeveel uur wordt een machine aan de klant verkocht. </a:t>
            </a:r>
          </a:p>
          <a:p>
            <a:pPr marL="0" indent="0">
              <a:buNone/>
            </a:pPr>
            <a:r>
              <a:rPr lang="nl-NL" dirty="0" smtClean="0"/>
              <a:t>Let op: niet altijd worden alle uren doorberekend.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Totale vaste kosten / gebruiksuren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25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Opgaven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opgaven </a:t>
            </a:r>
            <a:r>
              <a:rPr lang="nl-NL" dirty="0" smtClean="0"/>
              <a:t>13 t/m 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29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  <a:p>
            <a:r>
              <a:rPr lang="nl-NL" dirty="0" smtClean="0"/>
              <a:t>Aanwezigheidsregistratie</a:t>
            </a:r>
          </a:p>
          <a:p>
            <a:r>
              <a:rPr lang="nl-NL" dirty="0" smtClean="0"/>
              <a:t>Regels</a:t>
            </a:r>
          </a:p>
          <a:p>
            <a:endParaRPr lang="nl-NL" dirty="0"/>
          </a:p>
          <a:p>
            <a:r>
              <a:rPr lang="nl-NL" dirty="0" smtClean="0"/>
              <a:t>Aan de 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1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Aanwezigheidsregistratie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83032"/>
            <a:ext cx="46767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Regels?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74444"/>
            <a:ext cx="4191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economie?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25729"/>
            <a:ext cx="6719465" cy="50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Onderwerpen deze periode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196752"/>
            <a:ext cx="7283152" cy="49294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Tariefberekening – complexe machines</a:t>
            </a:r>
          </a:p>
          <a:p>
            <a:pPr marL="914400" lvl="1" indent="-514350">
              <a:buAutoNum type="arabicPeriod"/>
            </a:pPr>
            <a:r>
              <a:rPr lang="nl-NL" dirty="0" smtClean="0"/>
              <a:t>Afronding: individuele portfolio-opdracht</a:t>
            </a:r>
            <a:endParaRPr lang="nl-NL" dirty="0"/>
          </a:p>
          <a:p>
            <a:pPr marL="514350" indent="-514350">
              <a:buAutoNum type="arabicPeriod"/>
            </a:pPr>
            <a:endParaRPr lang="nl-NL" dirty="0" smtClean="0"/>
          </a:p>
          <a:p>
            <a:pPr marL="514350" indent="-514350">
              <a:buAutoNum type="arabicPeriod"/>
            </a:pPr>
            <a:endParaRPr lang="nl-NL" dirty="0" smtClean="0"/>
          </a:p>
          <a:p>
            <a:pPr marL="514350" indent="-514350">
              <a:buAutoNum type="arabicPeriod"/>
            </a:pPr>
            <a:r>
              <a:rPr lang="nl-NL" dirty="0" smtClean="0"/>
              <a:t>Organiseren en plannen</a:t>
            </a:r>
          </a:p>
          <a:p>
            <a:pPr marL="914400" lvl="1" indent="-514350">
              <a:buAutoNum type="arabicPeriod"/>
            </a:pPr>
            <a:r>
              <a:rPr lang="nl-NL" dirty="0" smtClean="0"/>
              <a:t>Afronding: individuele portfolio-opdracht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4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Tariefberekening</a:t>
            </a:r>
            <a:br>
              <a:rPr lang="nl-NL" dirty="0" smtClean="0"/>
            </a:br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195387"/>
            <a:ext cx="68199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Kostprijs</a:t>
            </a:r>
          </a:p>
          <a:p>
            <a:r>
              <a:rPr lang="nl-NL" dirty="0" smtClean="0"/>
              <a:t>Concurrentie</a:t>
            </a:r>
          </a:p>
          <a:p>
            <a:r>
              <a:rPr lang="nl-NL" dirty="0" smtClean="0"/>
              <a:t>Hoeveelheid werk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Grote verschillen tussen regio’s</a:t>
            </a:r>
          </a:p>
          <a:p>
            <a:r>
              <a:rPr lang="nl-NL" dirty="0" smtClean="0"/>
              <a:t>Verschillen tussen bedrijven</a:t>
            </a:r>
          </a:p>
          <a:p>
            <a:r>
              <a:rPr lang="nl-NL" dirty="0" smtClean="0"/>
              <a:t>Zelfs verschillen tussen klanten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286</Words>
  <Application>Microsoft Office PowerPoint</Application>
  <PresentationFormat>Diavoorstelling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Arial</vt:lpstr>
      <vt:lpstr>Calibri</vt:lpstr>
      <vt:lpstr>Kantoorthema</vt:lpstr>
      <vt:lpstr>PowerPoint-presentatie</vt:lpstr>
      <vt:lpstr>Wie ben ik?</vt:lpstr>
      <vt:lpstr>Wat gaan we vandaag doen?</vt:lpstr>
      <vt:lpstr>Aanwezigheidsregistratie</vt:lpstr>
      <vt:lpstr>Regels?</vt:lpstr>
      <vt:lpstr>Waarom economie?</vt:lpstr>
      <vt:lpstr>Onderwerpen deze periode</vt:lpstr>
      <vt:lpstr>1. Tariefberekening Welk tarief vraag je aan de klant?</vt:lpstr>
      <vt:lpstr>Welk tarief vraag je aan de klant?</vt:lpstr>
      <vt:lpstr>Welke kosten heeft een machine?</vt:lpstr>
      <vt:lpstr>Afschrijving</vt:lpstr>
      <vt:lpstr>Waardevermindering productiemiddelen</vt:lpstr>
      <vt:lpstr>PowerPoint-presentatie</vt:lpstr>
      <vt:lpstr>PowerPoint-presentatie</vt:lpstr>
      <vt:lpstr>Levensduur</vt:lpstr>
      <vt:lpstr>3 manieren van afschrijven</vt:lpstr>
      <vt:lpstr>Maak de opgaven.</vt:lpstr>
      <vt:lpstr>Antwoorden</vt:lpstr>
      <vt:lpstr>Antwoorden</vt:lpstr>
      <vt:lpstr>PowerPoint-presentatie</vt:lpstr>
      <vt:lpstr>Overige kosten</vt:lpstr>
      <vt:lpstr>Rentekosten</vt:lpstr>
      <vt:lpstr>Opdrachten</vt:lpstr>
      <vt:lpstr>Antwoorden</vt:lpstr>
      <vt:lpstr>Antwoorden</vt:lpstr>
      <vt:lpstr>Overige vaste kosten</vt:lpstr>
      <vt:lpstr>Totale vaste kosten</vt:lpstr>
      <vt:lpstr>Totale vaste kosten</vt:lpstr>
      <vt:lpstr>Opgaven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33</cp:revision>
  <dcterms:created xsi:type="dcterms:W3CDTF">2013-11-15T15:05:42Z</dcterms:created>
  <dcterms:modified xsi:type="dcterms:W3CDTF">2017-09-05T12:10:59Z</dcterms:modified>
</cp:coreProperties>
</file>